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5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5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60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move the slide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9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0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IN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9BA9B923-C499-41EB-887A-B252AC9AA4C5}" type="slidenum">
              <a:rPr b="0" lang="en-IN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621D593-8226-4004-B395-1A0891F61166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74395CB-77C5-46A9-8115-02F0E2CB7B61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8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C51ACEE2-183B-44F3-8D6D-4EDBC8569B69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8D509441-4DEB-480C-A0F9-C8044DC75F3A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0">
              <a:buNone/>
            </a:pPr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50ED9D17-C045-445E-BA23-39534D5EA740}" type="slidenum">
              <a:rPr b="0" lang="en-US" sz="12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IN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0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5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0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1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22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6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1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2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3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subTitle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5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89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97" name="PlaceHolder 5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731520" y="328320"/>
            <a:ext cx="13167000" cy="6369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518328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9635040" y="1925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/>
          </p:nvPr>
        </p:nvSpPr>
        <p:spPr>
          <a:xfrm>
            <a:off x="73152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/>
          </p:nvPr>
        </p:nvSpPr>
        <p:spPr>
          <a:xfrm>
            <a:off x="518328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/>
          </p:nvPr>
        </p:nvSpPr>
        <p:spPr>
          <a:xfrm>
            <a:off x="9635040" y="4418640"/>
            <a:ext cx="423936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7478280" y="4418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73152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7478280" y="1925640"/>
            <a:ext cx="642528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731520" y="4418640"/>
            <a:ext cx="13167000" cy="2276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.xml"/><Relationship Id="rId6" Type="http://schemas.openxmlformats.org/officeDocument/2006/relationships/slideLayout" Target="../slideLayouts/slideLayout2.xml"/><Relationship Id="rId7" Type="http://schemas.openxmlformats.org/officeDocument/2006/relationships/slideLayout" Target="../slideLayouts/slideLayout3.xml"/><Relationship Id="rId8" Type="http://schemas.openxmlformats.org/officeDocument/2006/relationships/slideLayout" Target="../slideLayouts/slideLayout4.xml"/><Relationship Id="rId9" Type="http://schemas.openxmlformats.org/officeDocument/2006/relationships/slideLayout" Target="../slideLayouts/slideLayout5.xml"/><Relationship Id="rId10" Type="http://schemas.openxmlformats.org/officeDocument/2006/relationships/slideLayout" Target="../slideLayouts/slideLayout6.xml"/><Relationship Id="rId11" Type="http://schemas.openxmlformats.org/officeDocument/2006/relationships/slideLayout" Target="../slideLayouts/slideLayout7.xml"/><Relationship Id="rId12" Type="http://schemas.openxmlformats.org/officeDocument/2006/relationships/slideLayout" Target="../slideLayouts/slideLayout8.xml"/><Relationship Id="rId13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11.xml"/><Relationship Id="rId16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5.xml"/><Relationship Id="rId8" Type="http://schemas.openxmlformats.org/officeDocument/2006/relationships/slideLayout" Target="../slideLayouts/slideLayout16.xml"/><Relationship Id="rId9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23.xml"/><Relationship Id="rId16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Relationship Id="rId9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3.xml"/><Relationship Id="rId1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35.xml"/><Relationship Id="rId16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37.xml"/><Relationship Id="rId6" Type="http://schemas.openxmlformats.org/officeDocument/2006/relationships/slideLayout" Target="../slideLayouts/slideLayout38.xml"/><Relationship Id="rId7" Type="http://schemas.openxmlformats.org/officeDocument/2006/relationships/slideLayout" Target="../slideLayouts/slideLayout39.xml"/><Relationship Id="rId8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58.xml"/><Relationship Id="rId15" Type="http://schemas.openxmlformats.org/officeDocument/2006/relationships/slideLayout" Target="../slideLayouts/slideLayout59.xml"/><Relationship Id="rId16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  <p:sldLayoutId id="2147483659" r:id="rId15"/>
    <p:sldLayoutId id="2147483660" r:id="rId16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42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83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4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85" r:id="rId15"/>
    <p:sldLayoutId id="2147483686" r:id="rId16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24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5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ln w="0">
            <a:noFill/>
          </a:ln>
        </p:spPr>
      </p:pic>
      <p:sp>
        <p:nvSpPr>
          <p:cNvPr id="165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ffffff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ln w="0">
            <a:noFill/>
          </a:ln>
        </p:spPr>
      </p:pic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IN" sz="4400" spc="-1" strike="noStrike">
                <a:solidFill>
                  <a:schemeClr val="dk1"/>
                </a:solidFill>
                <a:latin typeface="Calibri Light"/>
              </a:rPr>
              <a:t>Click to edit the title text format</a:t>
            </a:r>
            <a:endParaRPr b="0" lang="en-IN" sz="4400" spc="-1" strike="noStrike">
              <a:solidFill>
                <a:schemeClr val="dk1"/>
              </a:solidFill>
              <a:latin typeface="Calibri Light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3200" spc="-1" strike="noStrike">
                <a:solidFill>
                  <a:schemeClr val="dk1"/>
                </a:solidFill>
                <a:latin typeface="Calibri"/>
              </a:rPr>
              <a:t>Click to edit the outline text format</a:t>
            </a:r>
            <a:endParaRPr b="0" lang="en-IN" sz="3200" spc="-1" strike="noStrike">
              <a:solidFill>
                <a:schemeClr val="dk1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400" spc="-1" strike="noStrike">
                <a:solidFill>
                  <a:schemeClr val="dk1"/>
                </a:solidFill>
                <a:latin typeface="Calibri"/>
              </a:rPr>
              <a:t>Second Outline Level</a:t>
            </a:r>
            <a:endParaRPr b="0" lang="en-IN" sz="2400" spc="-1" strike="noStrike">
              <a:solidFill>
                <a:schemeClr val="dk1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Third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Fourth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Fifth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Sixth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chemeClr val="dk1"/>
                </a:solidFill>
                <a:latin typeface="Calibri"/>
              </a:rPr>
              <a:t>Seventh Outline Level</a:t>
            </a:r>
            <a:endParaRPr b="0" lang="en-IN" sz="2000" spc="-1" strike="noStrike">
              <a:solidFill>
                <a:schemeClr val="dk1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5.xml"/><Relationship Id="rId3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slideLayout" Target="../slideLayouts/slideLayout37.xml"/><Relationship Id="rId6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49.xml"/><Relationship Id="rId3" Type="http://schemas.openxmlformats.org/officeDocument/2006/relationships/notesSlide" Target="../notesSlides/notesSlide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Image 0" descr="preencoded.png"/>
          <p:cNvPicPr/>
          <p:nvPr/>
        </p:nvPicPr>
        <p:blipFill>
          <a:blip r:embed="rId1"/>
          <a:stretch/>
        </p:blipFill>
        <p:spPr>
          <a:xfrm>
            <a:off x="8869680" y="0"/>
            <a:ext cx="5760360" cy="8229240"/>
          </a:xfrm>
          <a:prstGeom prst="rect">
            <a:avLst/>
          </a:prstGeom>
          <a:ln w="0">
            <a:noFill/>
          </a:ln>
        </p:spPr>
      </p:pic>
      <p:sp>
        <p:nvSpPr>
          <p:cNvPr id="212" name="Text 0"/>
          <p:cNvSpPr/>
          <p:nvPr/>
        </p:nvSpPr>
        <p:spPr>
          <a:xfrm>
            <a:off x="793800" y="2184120"/>
            <a:ext cx="7556040" cy="1417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Blockchain Platforms: A Technical Comparison</a:t>
            </a:r>
            <a:endParaRPr b="0" lang="en-IN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Text 1"/>
          <p:cNvSpPr/>
          <p:nvPr/>
        </p:nvSpPr>
        <p:spPr>
          <a:xfrm>
            <a:off x="793800" y="3941640"/>
            <a:ext cx="7556040" cy="145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This report compares Ethereum, Hyperledger Fabric, and R3 Corda. We will examine their technical capabilities. We will also highlight their strengths and weaknesses. These platforms are crucial for decentralized applications.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Text 3"/>
          <p:cNvSpPr/>
          <p:nvPr/>
        </p:nvSpPr>
        <p:spPr>
          <a:xfrm>
            <a:off x="1270080" y="5648400"/>
            <a:ext cx="2601360" cy="39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3101"/>
              </a:lnSpc>
              <a:tabLst>
                <a:tab algn="l" pos="0"/>
              </a:tabLst>
            </a:pPr>
            <a:r>
              <a:rPr b="1" lang="en-US" sz="2200" spc="-1" strike="noStrike">
                <a:solidFill>
                  <a:srgbClr val="2c2926"/>
                </a:solidFill>
                <a:latin typeface="Inter Bold"/>
                <a:ea typeface="Inter Bold"/>
              </a:rPr>
              <a:t> </a:t>
            </a:r>
            <a:r>
              <a:rPr b="1" lang="en-US" sz="2200" spc="-1" strike="noStrike">
                <a:solidFill>
                  <a:srgbClr val="2c2926"/>
                </a:solidFill>
                <a:latin typeface="Inter Bold"/>
                <a:ea typeface="Inter Bold"/>
              </a:rPr>
              <a:t>by Mahima Saxena</a:t>
            </a:r>
            <a:endParaRPr b="0" lang="en-IN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 0"/>
          <p:cNvSpPr/>
          <p:nvPr/>
        </p:nvSpPr>
        <p:spPr>
          <a:xfrm>
            <a:off x="793800" y="1198800"/>
            <a:ext cx="1009872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Ethereum: Public and Permissionless</a:t>
            </a:r>
            <a:endParaRPr b="0" lang="en-IN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Text 1"/>
          <p:cNvSpPr/>
          <p:nvPr/>
        </p:nvSpPr>
        <p:spPr>
          <a:xfrm>
            <a:off x="793800" y="2451960"/>
            <a:ext cx="6244200" cy="217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Ethereum uses Proof of Stake (PoS) for consensus. This makes it more scalable. It is also energy-efficient. Developers use Solidity for smart contracts. This enables decentralized applications (dApps). Its main chain processes around 30 transactions per second. All data is globally visible.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7" name="Image 0" descr="preencoded.png"/>
          <p:cNvPicPr/>
          <p:nvPr/>
        </p:nvPicPr>
        <p:blipFill>
          <a:blip r:embed="rId1"/>
          <a:stretch/>
        </p:blipFill>
        <p:spPr>
          <a:xfrm>
            <a:off x="7635600" y="2503080"/>
            <a:ext cx="6244200" cy="4272480"/>
          </a:xfrm>
          <a:prstGeom prst="rect">
            <a:avLst/>
          </a:prstGeom>
          <a:ln w="0">
            <a:noFill/>
          </a:ln>
        </p:spPr>
      </p:pic>
      <p:sp>
        <p:nvSpPr>
          <p:cNvPr id="218" name=""/>
          <p:cNvSpPr/>
          <p:nvPr/>
        </p:nvSpPr>
        <p:spPr>
          <a:xfrm>
            <a:off x="12780000" y="7790400"/>
            <a:ext cx="1800000" cy="309600"/>
          </a:xfrm>
          <a:prstGeom prst="roundRect">
            <a:avLst>
              <a:gd name="adj" fmla="val 16667"/>
            </a:avLst>
          </a:prstGeom>
          <a:solidFill>
            <a:srgbClr val="fafdf5"/>
          </a:solidFill>
          <a:ln w="0">
            <a:solidFill>
              <a:srgbClr val="fafdf5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760360" cy="8229240"/>
          </a:xfrm>
          <a:prstGeom prst="rect">
            <a:avLst/>
          </a:prstGeom>
          <a:ln w="0">
            <a:noFill/>
          </a:ln>
        </p:spPr>
      </p:pic>
      <p:sp>
        <p:nvSpPr>
          <p:cNvPr id="220" name="Text 0"/>
          <p:cNvSpPr/>
          <p:nvPr/>
        </p:nvSpPr>
        <p:spPr>
          <a:xfrm>
            <a:off x="6263640" y="782640"/>
            <a:ext cx="7589160" cy="138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451"/>
              </a:lnSpc>
              <a:tabLst>
                <a:tab algn="l" pos="0"/>
              </a:tabLst>
            </a:pPr>
            <a:r>
              <a:rPr b="0" lang="en-US" sz="43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Hyperledger Fabric: Private &amp; Permissioned</a:t>
            </a:r>
            <a:endParaRPr b="0" lang="en-IN" sz="43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Shape 1"/>
          <p:cNvSpPr/>
          <p:nvPr/>
        </p:nvSpPr>
        <p:spPr>
          <a:xfrm>
            <a:off x="6263640" y="2503440"/>
            <a:ext cx="3683520" cy="2715840"/>
          </a:xfrm>
          <a:prstGeom prst="roundRect">
            <a:avLst>
              <a:gd name="adj" fmla="val 3434"/>
            </a:avLst>
          </a:prstGeom>
          <a:solidFill>
            <a:srgbClr val="ffffff"/>
          </a:solidFill>
          <a:ln w="7620">
            <a:solidFill>
              <a:srgbClr val="f8ecd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2" name="Text 2"/>
          <p:cNvSpPr/>
          <p:nvPr/>
        </p:nvSpPr>
        <p:spPr>
          <a:xfrm>
            <a:off x="6493320" y="2733120"/>
            <a:ext cx="31755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Consortium Framework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3" name="Text 3"/>
          <p:cNvSpPr/>
          <p:nvPr/>
        </p:nvSpPr>
        <p:spPr>
          <a:xfrm>
            <a:off x="6493320" y="3213360"/>
            <a:ext cx="3224160" cy="1775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2c2926"/>
                </a:solidFill>
                <a:latin typeface="Inter"/>
                <a:ea typeface="Inter"/>
              </a:rPr>
              <a:t>Hyperledger Fabric is a Linux Foundation framework. It offers a modular architecture. This includes pluggable consensus and identity.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4" name="Shape 4"/>
          <p:cNvSpPr/>
          <p:nvPr/>
        </p:nvSpPr>
        <p:spPr>
          <a:xfrm>
            <a:off x="10169640" y="2503440"/>
            <a:ext cx="3683520" cy="2715840"/>
          </a:xfrm>
          <a:prstGeom prst="roundRect">
            <a:avLst>
              <a:gd name="adj" fmla="val 3434"/>
            </a:avLst>
          </a:prstGeom>
          <a:solidFill>
            <a:srgbClr val="ffffff"/>
          </a:solidFill>
          <a:ln w="7620">
            <a:solidFill>
              <a:srgbClr val="f8ecd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Text 5"/>
          <p:cNvSpPr/>
          <p:nvPr/>
        </p:nvSpPr>
        <p:spPr>
          <a:xfrm>
            <a:off x="10399320" y="2733120"/>
            <a:ext cx="27759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Smart Contracts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Text 6"/>
          <p:cNvSpPr/>
          <p:nvPr/>
        </p:nvSpPr>
        <p:spPr>
          <a:xfrm>
            <a:off x="10399320" y="3213360"/>
            <a:ext cx="3224160" cy="1420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2c2926"/>
                </a:solidFill>
                <a:latin typeface="Inter"/>
                <a:ea typeface="Inter"/>
              </a:rPr>
              <a:t>It supports Chaincode for smart contracts. Developers can use Go, Java, or Node.js. This offers flexibility.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Shape 7"/>
          <p:cNvSpPr/>
          <p:nvPr/>
        </p:nvSpPr>
        <p:spPr>
          <a:xfrm>
            <a:off x="6263640" y="5441400"/>
            <a:ext cx="7589160" cy="2005200"/>
          </a:xfrm>
          <a:prstGeom prst="roundRect">
            <a:avLst>
              <a:gd name="adj" fmla="val 4651"/>
            </a:avLst>
          </a:prstGeom>
          <a:solidFill>
            <a:srgbClr val="ffffff"/>
          </a:solidFill>
          <a:ln w="7620">
            <a:solidFill>
              <a:srgbClr val="f8ecd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Text 8"/>
          <p:cNvSpPr/>
          <p:nvPr/>
        </p:nvSpPr>
        <p:spPr>
          <a:xfrm>
            <a:off x="6493320" y="5671080"/>
            <a:ext cx="2775960" cy="346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0" lang="en-US" sz="21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Data Privacy</a:t>
            </a:r>
            <a:endParaRPr b="0" lang="en-IN" sz="21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Text 9"/>
          <p:cNvSpPr/>
          <p:nvPr/>
        </p:nvSpPr>
        <p:spPr>
          <a:xfrm>
            <a:off x="6493320" y="6151320"/>
            <a:ext cx="7129800" cy="106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50"/>
              </a:lnSpc>
              <a:tabLst>
                <a:tab algn="l" pos="0"/>
              </a:tabLst>
            </a:pPr>
            <a:r>
              <a:rPr b="0" lang="en-US" sz="1700" spc="-1" strike="noStrike">
                <a:solidFill>
                  <a:srgbClr val="2c2926"/>
                </a:solidFill>
                <a:latin typeface="Inter"/>
                <a:ea typeface="Inter"/>
              </a:rPr>
              <a:t>Data uses private channels. Information is shared on a need-to-know basis. Transactions exceed 1,000 TPS. This is limited by scale.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"/>
          <p:cNvSpPr/>
          <p:nvPr/>
        </p:nvSpPr>
        <p:spPr>
          <a:xfrm>
            <a:off x="12780360" y="7790760"/>
            <a:ext cx="1800000" cy="309600"/>
          </a:xfrm>
          <a:prstGeom prst="roundRect">
            <a:avLst>
              <a:gd name="adj" fmla="val 16667"/>
            </a:avLst>
          </a:prstGeom>
          <a:solidFill>
            <a:srgbClr val="fafdf5"/>
          </a:solidFill>
          <a:ln w="0">
            <a:solidFill>
              <a:srgbClr val="fafdf5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5760360" cy="8229240"/>
          </a:xfrm>
          <a:prstGeom prst="rect">
            <a:avLst/>
          </a:prstGeom>
          <a:ln w="0">
            <a:noFill/>
          </a:ln>
        </p:spPr>
      </p:pic>
      <p:sp>
        <p:nvSpPr>
          <p:cNvPr id="232" name="Text 0"/>
          <p:cNvSpPr/>
          <p:nvPr/>
        </p:nvSpPr>
        <p:spPr>
          <a:xfrm>
            <a:off x="6233760" y="758160"/>
            <a:ext cx="7648560" cy="133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250"/>
              </a:lnSpc>
              <a:tabLst>
                <a:tab algn="l" pos="0"/>
              </a:tabLst>
            </a:pPr>
            <a:r>
              <a:rPr b="0" lang="en-US" sz="420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R3 Corda: Business-Oriented Blockchain</a:t>
            </a:r>
            <a:endParaRPr b="0" lang="en-IN" sz="4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3" name="Image 1" descr="preencoded.png"/>
          <p:cNvPicPr/>
          <p:nvPr/>
        </p:nvPicPr>
        <p:blipFill>
          <a:blip r:embed="rId2"/>
          <a:stretch/>
        </p:blipFill>
        <p:spPr>
          <a:xfrm>
            <a:off x="6233760" y="2413440"/>
            <a:ext cx="1067400" cy="1571760"/>
          </a:xfrm>
          <a:prstGeom prst="rect">
            <a:avLst/>
          </a:prstGeom>
          <a:ln w="0">
            <a:noFill/>
          </a:ln>
        </p:spPr>
      </p:pic>
      <p:sp>
        <p:nvSpPr>
          <p:cNvPr id="234" name="Text 1"/>
          <p:cNvSpPr/>
          <p:nvPr/>
        </p:nvSpPr>
        <p:spPr>
          <a:xfrm>
            <a:off x="7621920" y="2626920"/>
            <a:ext cx="26694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Regulated Markets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Text 2"/>
          <p:cNvSpPr/>
          <p:nvPr/>
        </p:nvSpPr>
        <p:spPr>
          <a:xfrm>
            <a:off x="7621920" y="3088440"/>
            <a:ext cx="6260400" cy="68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2c2926"/>
                </a:solidFill>
                <a:latin typeface="Inter"/>
                <a:ea typeface="Inter"/>
              </a:rPr>
              <a:t>Corda is open-source. It's built for regulated markets. It ensures high security.</a:t>
            </a:r>
            <a:endParaRPr b="0" lang="en-IN" sz="16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6" name="Image 2" descr="preencoded.png"/>
          <p:cNvPicPr/>
          <p:nvPr/>
        </p:nvPicPr>
        <p:blipFill>
          <a:blip r:embed="rId3"/>
          <a:stretch/>
        </p:blipFill>
        <p:spPr>
          <a:xfrm>
            <a:off x="6233760" y="3985560"/>
            <a:ext cx="1067400" cy="1571760"/>
          </a:xfrm>
          <a:prstGeom prst="rect">
            <a:avLst/>
          </a:prstGeom>
          <a:ln w="0">
            <a:noFill/>
          </a:ln>
        </p:spPr>
      </p:pic>
      <p:sp>
        <p:nvSpPr>
          <p:cNvPr id="237" name="Text 3"/>
          <p:cNvSpPr/>
          <p:nvPr/>
        </p:nvSpPr>
        <p:spPr>
          <a:xfrm>
            <a:off x="7621920" y="4199040"/>
            <a:ext cx="26694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CorDapps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Text 4"/>
          <p:cNvSpPr/>
          <p:nvPr/>
        </p:nvSpPr>
        <p:spPr>
          <a:xfrm>
            <a:off x="7621920" y="4660560"/>
            <a:ext cx="6260400" cy="682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2c2926"/>
                </a:solidFill>
                <a:latin typeface="Inter"/>
                <a:ea typeface="Inter"/>
              </a:rPr>
              <a:t>Smart contracts are "CorDapps". They are written in Java or Kotlin. This simplifies development.</a:t>
            </a:r>
            <a:endParaRPr b="0" lang="en-IN" sz="165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39" name="Image 3" descr="preencoded.png"/>
          <p:cNvPicPr/>
          <p:nvPr/>
        </p:nvPicPr>
        <p:blipFill>
          <a:blip r:embed="rId4"/>
          <a:stretch/>
        </p:blipFill>
        <p:spPr>
          <a:xfrm>
            <a:off x="6233760" y="5557680"/>
            <a:ext cx="1067400" cy="1913400"/>
          </a:xfrm>
          <a:prstGeom prst="rect">
            <a:avLst/>
          </a:prstGeom>
          <a:ln w="0">
            <a:noFill/>
          </a:ln>
        </p:spPr>
      </p:pic>
      <p:sp>
        <p:nvSpPr>
          <p:cNvPr id="240" name="Text 5"/>
          <p:cNvSpPr/>
          <p:nvPr/>
        </p:nvSpPr>
        <p:spPr>
          <a:xfrm>
            <a:off x="7621920" y="5771160"/>
            <a:ext cx="26694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599"/>
              </a:lnSpc>
              <a:tabLst>
                <a:tab algn="l" pos="0"/>
              </a:tabLst>
            </a:pPr>
            <a:r>
              <a:rPr b="0" lang="en-US" sz="210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Notary Service</a:t>
            </a:r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Text 6"/>
          <p:cNvSpPr/>
          <p:nvPr/>
        </p:nvSpPr>
        <p:spPr>
          <a:xfrm>
            <a:off x="7621920" y="6232680"/>
            <a:ext cx="6260400" cy="102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0" lang="en-US" sz="1650" spc="-1" strike="noStrike">
                <a:solidFill>
                  <a:srgbClr val="2c2926"/>
                </a:solidFill>
                <a:latin typeface="Inter"/>
                <a:ea typeface="Inter"/>
              </a:rPr>
              <a:t>A notary service validates transactions. Data is peer-to-peer. It's shared on a need-to-know basis. Corda scales to thousands of TPS. Its network size can be a limiting factor.</a:t>
            </a:r>
            <a:endParaRPr b="0" lang="en-IN" sz="16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"/>
          <p:cNvSpPr/>
          <p:nvPr/>
        </p:nvSpPr>
        <p:spPr>
          <a:xfrm>
            <a:off x="12780360" y="7790760"/>
            <a:ext cx="1800000" cy="309600"/>
          </a:xfrm>
          <a:prstGeom prst="roundRect">
            <a:avLst>
              <a:gd name="adj" fmla="val 16667"/>
            </a:avLst>
          </a:prstGeom>
          <a:solidFill>
            <a:srgbClr val="fafdf5"/>
          </a:solidFill>
          <a:ln w="0">
            <a:solidFill>
              <a:srgbClr val="fafdf5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976480"/>
          </a:xfrm>
          <a:prstGeom prst="rect">
            <a:avLst/>
          </a:prstGeom>
          <a:ln w="0">
            <a:noFill/>
          </a:ln>
        </p:spPr>
      </p:pic>
      <p:sp>
        <p:nvSpPr>
          <p:cNvPr id="244" name="Text 0"/>
          <p:cNvSpPr/>
          <p:nvPr/>
        </p:nvSpPr>
        <p:spPr>
          <a:xfrm>
            <a:off x="793800" y="3534480"/>
            <a:ext cx="11014200" cy="708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5550"/>
              </a:lnSpc>
              <a:tabLst>
                <a:tab algn="l" pos="0"/>
              </a:tabLst>
            </a:pPr>
            <a:r>
              <a:rPr b="0" lang="en-US" sz="4450" spc="-1" strike="noStrike">
                <a:solidFill>
                  <a:srgbClr val="2c2926"/>
                </a:solidFill>
                <a:latin typeface="Bricolage Grotesque Semi Bold"/>
                <a:ea typeface="Bricolage Grotesque Semi Bold"/>
              </a:rPr>
              <a:t>Conclusion: Choosing the Right Platform</a:t>
            </a:r>
            <a:endParaRPr b="0" lang="en-IN" sz="44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Shape 1"/>
          <p:cNvSpPr/>
          <p:nvPr/>
        </p:nvSpPr>
        <p:spPr>
          <a:xfrm>
            <a:off x="793800" y="4583160"/>
            <a:ext cx="13042440" cy="1965960"/>
          </a:xfrm>
          <a:prstGeom prst="roundRect">
            <a:avLst>
              <a:gd name="adj" fmla="val 4845"/>
            </a:avLst>
          </a:prstGeom>
          <a:noFill/>
          <a:ln w="7620">
            <a:solidFill>
              <a:srgbClr val="000000">
                <a:alpha val="8000"/>
              </a:srgbClr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Shape 2"/>
          <p:cNvSpPr/>
          <p:nvPr/>
        </p:nvSpPr>
        <p:spPr>
          <a:xfrm>
            <a:off x="801360" y="4591080"/>
            <a:ext cx="13025880" cy="6498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Text 3"/>
          <p:cNvSpPr/>
          <p:nvPr/>
        </p:nvSpPr>
        <p:spPr>
          <a:xfrm>
            <a:off x="1029600" y="473472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Ethereum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Text 4"/>
          <p:cNvSpPr/>
          <p:nvPr/>
        </p:nvSpPr>
        <p:spPr>
          <a:xfrm>
            <a:off x="5375160" y="4734720"/>
            <a:ext cx="38800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General-purpose dApps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Text 5"/>
          <p:cNvSpPr/>
          <p:nvPr/>
        </p:nvSpPr>
        <p:spPr>
          <a:xfrm>
            <a:off x="9716760" y="473472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Open, public network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Shape 6"/>
          <p:cNvSpPr/>
          <p:nvPr/>
        </p:nvSpPr>
        <p:spPr>
          <a:xfrm>
            <a:off x="801360" y="5241240"/>
            <a:ext cx="13025880" cy="649800"/>
          </a:xfrm>
          <a:prstGeom prst="rect">
            <a:avLst/>
          </a:prstGeom>
          <a:solidFill>
            <a:srgbClr val="000000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251" name="Text 7"/>
          <p:cNvSpPr/>
          <p:nvPr/>
        </p:nvSpPr>
        <p:spPr>
          <a:xfrm>
            <a:off x="1029600" y="538488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Hyperledger Fabric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Text 8"/>
          <p:cNvSpPr/>
          <p:nvPr/>
        </p:nvSpPr>
        <p:spPr>
          <a:xfrm>
            <a:off x="5375160" y="5384880"/>
            <a:ext cx="38800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Enterprise-grade private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Text 9"/>
          <p:cNvSpPr/>
          <p:nvPr/>
        </p:nvSpPr>
        <p:spPr>
          <a:xfrm>
            <a:off x="9716760" y="538488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Modular, private channels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Shape 10"/>
          <p:cNvSpPr/>
          <p:nvPr/>
        </p:nvSpPr>
        <p:spPr>
          <a:xfrm>
            <a:off x="801360" y="5891400"/>
            <a:ext cx="13025880" cy="649800"/>
          </a:xfrm>
          <a:prstGeom prst="rect">
            <a:avLst/>
          </a:prstGeom>
          <a:solidFill>
            <a:srgbClr val="ffffff">
              <a:alpha val="4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5" name="Text 11"/>
          <p:cNvSpPr/>
          <p:nvPr/>
        </p:nvSpPr>
        <p:spPr>
          <a:xfrm>
            <a:off x="1029600" y="603540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R3 Corda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Text 12"/>
          <p:cNvSpPr/>
          <p:nvPr/>
        </p:nvSpPr>
        <p:spPr>
          <a:xfrm>
            <a:off x="5375160" y="6035400"/>
            <a:ext cx="38800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Regulated industries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Text 13"/>
          <p:cNvSpPr/>
          <p:nvPr/>
        </p:nvSpPr>
        <p:spPr>
          <a:xfrm>
            <a:off x="9716760" y="6035400"/>
            <a:ext cx="3883680" cy="36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Data privacy, peer-to-peer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Text 14"/>
          <p:cNvSpPr/>
          <p:nvPr/>
        </p:nvSpPr>
        <p:spPr>
          <a:xfrm>
            <a:off x="793800" y="6804720"/>
            <a:ext cx="13042440" cy="72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849"/>
              </a:lnSpc>
              <a:tabLst>
                <a:tab algn="l" pos="0"/>
              </a:tabLst>
            </a:pPr>
            <a:r>
              <a:rPr b="0" lang="en-US" sz="1750" spc="-1" strike="noStrike">
                <a:solidFill>
                  <a:srgbClr val="2c2926"/>
                </a:solidFill>
                <a:latin typeface="Inter"/>
                <a:ea typeface="Inter"/>
              </a:rPr>
              <a:t>There is no "one-size-fits-all" solution. Platform choice depends on specific requirements. Consider your needs carefully. Each platform has distinct advantages. Tailor your decision to your project.</a:t>
            </a:r>
            <a:endParaRPr b="0" lang="en-IN" sz="175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"/>
          <p:cNvSpPr/>
          <p:nvPr/>
        </p:nvSpPr>
        <p:spPr>
          <a:xfrm>
            <a:off x="12780360" y="7790760"/>
            <a:ext cx="1800000" cy="309600"/>
          </a:xfrm>
          <a:prstGeom prst="roundRect">
            <a:avLst>
              <a:gd name="adj" fmla="val 16667"/>
            </a:avLst>
          </a:prstGeom>
          <a:solidFill>
            <a:srgbClr val="fafdf5"/>
          </a:solidFill>
          <a:ln w="0">
            <a:solidFill>
              <a:srgbClr val="fafdf5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en-IN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Application>LibreOffice/7.6.2.1$Windows_X86_64 LibreOffice_project/56f7684011345957bbf33a7ee678afaf4d2ba333</Application>
  <AppVersion>15.0000</AppVersion>
  <Words>0</Words>
  <Paragraphs>0</Paragraphs>
  <Company>PptxGenJS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2025-06-10T14:04:20Z</dcterms:created>
  <dc:creator>PptxGenJS</dc:creator>
  <dc:description/>
  <dc:language>en-IN</dc:language>
  <cp:lastModifiedBy/>
  <dcterms:modified xsi:type="dcterms:W3CDTF">2025-06-10T19:38:48Z</dcterms:modified>
  <cp:revision>2</cp:revision>
  <dc:subject>PptxGenJS Presentation</dc:subject>
  <dc:title>PptxGenJS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5</vt:i4>
  </property>
  <property fmtid="{D5CDD505-2E9C-101B-9397-08002B2CF9AE}" pid="3" name="PresentationFormat">
    <vt:lpwstr>On-screen Show (16:9)</vt:lpwstr>
  </property>
  <property fmtid="{D5CDD505-2E9C-101B-9397-08002B2CF9AE}" pid="4" name="Slides">
    <vt:i4>5</vt:i4>
  </property>
</Properties>
</file>